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Noto Sans CJK KR Black" panose="020B0600000101010101" charset="-127"/>
      <p:bold r:id="rId20"/>
    </p:embeddedFont>
    <p:embeddedFont>
      <p:font typeface="Noto Sans CJK KR Bold" panose="020B0600000101010101" charset="-127"/>
      <p:bold r:id="rId21"/>
    </p:embeddedFont>
    <p:embeddedFont>
      <p:font typeface="Noto Sans CJK KR Medium" panose="020B0600000101010101" charset="-127"/>
      <p:bold r:id="rId22"/>
    </p:embeddedFont>
    <p:embeddedFont>
      <p:font typeface="Noto Sans CJK KR Regular" panose="020B0600000101010101" charset="-127"/>
      <p:regular r:id="rId23"/>
    </p:embeddedFont>
    <p:embeddedFont>
      <p:font typeface="Pretendard Regular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667AA2-5D32-4BDB-A98B-1042026382E8}" v="2" dt="2025-09-30T07:23:07.1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1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창환 최" userId="13f2386b2ef68dd1" providerId="LiveId" clId="{68667AA2-5D32-4BDB-A98B-1042026382E8}"/>
    <pc:docChg chg="modSld">
      <pc:chgData name="창환 최" userId="13f2386b2ef68dd1" providerId="LiveId" clId="{68667AA2-5D32-4BDB-A98B-1042026382E8}" dt="2025-09-30T07:28:21.439" v="3" actId="1036"/>
      <pc:docMkLst>
        <pc:docMk/>
      </pc:docMkLst>
      <pc:sldChg chg="addSp modSp mod">
        <pc:chgData name="창환 최" userId="13f2386b2ef68dd1" providerId="LiveId" clId="{68667AA2-5D32-4BDB-A98B-1042026382E8}" dt="2025-09-30T07:28:21.439" v="3" actId="1036"/>
        <pc:sldMkLst>
          <pc:docMk/>
          <pc:sldMk cId="0" sldId="259"/>
        </pc:sldMkLst>
        <pc:spChg chg="mod">
          <ac:chgData name="창환 최" userId="13f2386b2ef68dd1" providerId="LiveId" clId="{68667AA2-5D32-4BDB-A98B-1042026382E8}" dt="2025-09-30T07:28:21.439" v="3" actId="1036"/>
          <ac:spMkLst>
            <pc:docMk/>
            <pc:sldMk cId="0" sldId="259"/>
            <ac:spMk id="8" creationId="{00000000-0000-0000-0000-000000000000}"/>
          </ac:spMkLst>
        </pc:spChg>
        <pc:spChg chg="add mod">
          <ac:chgData name="창환 최" userId="13f2386b2ef68dd1" providerId="LiveId" clId="{68667AA2-5D32-4BDB-A98B-1042026382E8}" dt="2025-09-30T07:23:07.198" v="1"/>
          <ac:spMkLst>
            <pc:docMk/>
            <pc:sldMk cId="0" sldId="259"/>
            <ac:spMk id="16" creationId="{FF95331B-5F4B-260F-54A3-77A05ED959A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7800" y="6057900"/>
            <a:ext cx="1993900" cy="38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0900" y="1816100"/>
            <a:ext cx="12560300" cy="2311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7000" b="0" i="0" u="none" strike="noStrike" spc="-200">
                <a:solidFill>
                  <a:srgbClr val="000000"/>
                </a:solidFill>
                <a:latin typeface="Noto Sans CJK KR Black"/>
              </a:rPr>
              <a:t>AI Vision </a:t>
            </a:r>
            <a:r>
              <a:rPr lang="ko-KR" sz="7000" b="0" i="0" u="none" strike="noStrike" spc="-200">
                <a:solidFill>
                  <a:srgbClr val="000000"/>
                </a:solidFill>
                <a:ea typeface="Noto Sans CJK KR Black"/>
              </a:rPr>
              <a:t>기반</a:t>
            </a:r>
            <a:r>
              <a:rPr lang="en-US" sz="7000" b="0" i="0" u="none" strike="noStrike" spc="-200">
                <a:solidFill>
                  <a:srgbClr val="000000"/>
                </a:solidFill>
                <a:latin typeface="Noto Sans CJK KR Black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7000" b="0" i="0" u="none" strike="noStrike" spc="-200">
                <a:solidFill>
                  <a:srgbClr val="000000"/>
                </a:solidFill>
                <a:ea typeface="Noto Sans CJK KR Black"/>
              </a:rPr>
              <a:t>굴착기</a:t>
            </a:r>
            <a:r>
              <a:rPr lang="en-US" sz="7000" b="0" i="0" u="none" strike="noStrike" spc="-200">
                <a:solidFill>
                  <a:srgbClr val="000000"/>
                </a:solidFill>
                <a:latin typeface="Noto Sans CJK KR Black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Noto Sans CJK KR Black"/>
              </a:rPr>
              <a:t>버킷</a:t>
            </a:r>
            <a:r>
              <a:rPr lang="en-US" sz="7000" b="0" i="0" u="none" strike="noStrike" spc="-200">
                <a:solidFill>
                  <a:srgbClr val="000000"/>
                </a:solidFill>
                <a:latin typeface="Noto Sans CJK KR Black"/>
              </a:rPr>
              <a:t> </a:t>
            </a:r>
            <a:r>
              <a:rPr lang="ko-KR" sz="7000" b="0" i="0" u="none" strike="noStrike" spc="-200">
                <a:solidFill>
                  <a:srgbClr val="000000"/>
                </a:solidFill>
                <a:ea typeface="Noto Sans CJK KR Black"/>
              </a:rPr>
              <a:t>동작</a:t>
            </a:r>
            <a:r>
              <a:rPr lang="en-US" sz="7000" b="0" i="0" u="none" strike="noStrike" spc="-200">
                <a:solidFill>
                  <a:srgbClr val="000000"/>
                </a:solidFill>
                <a:latin typeface="Noto Sans CJK KR Black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Noto Sans CJK KR Black"/>
              </a:rPr>
              <a:t>분석</a:t>
            </a:r>
            <a:r>
              <a:rPr lang="en-US" sz="7000" b="0" i="0" u="none" strike="noStrike" spc="-200">
                <a:solidFill>
                  <a:srgbClr val="000000"/>
                </a:solidFill>
                <a:latin typeface="Noto Sans CJK KR Black"/>
              </a:rPr>
              <a:t> </a:t>
            </a:r>
            <a:r>
              <a:rPr lang="ko-KR" sz="7000" b="0" i="0" u="none" strike="noStrike" spc="-200">
                <a:solidFill>
                  <a:srgbClr val="000000"/>
                </a:solidFill>
                <a:ea typeface="Noto Sans CJK KR Black"/>
              </a:rPr>
              <a:t>시스템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17600" y="5003800"/>
            <a:ext cx="8064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굴착기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작업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효율성을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AI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비전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기술로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실시간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분석하여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생산성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향상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,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비용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절감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,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미래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기술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확보를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목표로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하는</a:t>
            </a:r>
            <a:r>
              <a:rPr lang="en-US" sz="2500" b="1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2500" b="1" i="0" u="none" strike="noStrike" spc="-100">
                <a:solidFill>
                  <a:srgbClr val="787878"/>
                </a:solidFill>
                <a:ea typeface="Noto Sans CJK KR Medium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7600" y="6769100"/>
            <a:ext cx="5486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787878"/>
                </a:solidFill>
                <a:ea typeface="Noto Sans CJK KR Medium"/>
              </a:rPr>
              <a:t>박석희</a:t>
            </a:r>
            <a:r>
              <a:rPr lang="en-US" sz="1800" b="0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1800" b="0" i="0" u="none" strike="noStrike" spc="-100">
                <a:solidFill>
                  <a:srgbClr val="787878"/>
                </a:solidFill>
                <a:ea typeface="Noto Sans CJK KR Medium"/>
              </a:rPr>
              <a:t>교수님</a:t>
            </a:r>
            <a:r>
              <a:rPr lang="en-US" sz="1800" b="0" i="0" u="none" strike="noStrike" spc="-100">
                <a:solidFill>
                  <a:srgbClr val="787878"/>
                </a:solidFill>
                <a:latin typeface="Noto Sans CJK KR Medium"/>
              </a:rPr>
              <a:t>_ </a:t>
            </a:r>
            <a:r>
              <a:rPr lang="ko-KR" sz="1800" b="0" i="0" u="none" strike="noStrike" spc="-100">
                <a:solidFill>
                  <a:srgbClr val="787878"/>
                </a:solidFill>
                <a:ea typeface="Noto Sans CJK KR Medium"/>
              </a:rPr>
              <a:t>볼보</a:t>
            </a:r>
            <a:r>
              <a:rPr lang="en-US" sz="1800" b="0" i="0" u="none" strike="noStrike" spc="-100">
                <a:solidFill>
                  <a:srgbClr val="787878"/>
                </a:solidFill>
                <a:latin typeface="Noto Sans CJK KR Medium"/>
              </a:rPr>
              <a:t> </a:t>
            </a:r>
            <a:r>
              <a:rPr lang="ko-KR" sz="1800" b="0" i="0" u="none" strike="noStrike" spc="-100">
                <a:solidFill>
                  <a:srgbClr val="787878"/>
                </a:solidFill>
                <a:ea typeface="Noto Sans CJK KR Medium"/>
              </a:rPr>
              <a:t>코리아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51200" y="7772400"/>
            <a:ext cx="2044700" cy="187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spc="-100">
                <a:solidFill>
                  <a:srgbClr val="787878"/>
                </a:solidFill>
                <a:latin typeface="Noto Sans CJK KR Medium"/>
              </a:rPr>
              <a:t>202321167 </a:t>
            </a:r>
            <a:r>
              <a:rPr lang="ko-KR" sz="2000" b="0" i="0" u="none" strike="noStrike" spc="-100">
                <a:solidFill>
                  <a:srgbClr val="787878"/>
                </a:solidFill>
                <a:ea typeface="Noto Sans CJK KR Medium"/>
              </a:rPr>
              <a:t>김지원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spc="-100">
                <a:solidFill>
                  <a:srgbClr val="787878"/>
                </a:solidFill>
                <a:latin typeface="Noto Sans CJK KR Medium"/>
              </a:rPr>
              <a:t>202121223 </a:t>
            </a:r>
            <a:r>
              <a:rPr lang="ko-KR" sz="2000" b="0" i="0" u="none" strike="noStrike" spc="-100">
                <a:solidFill>
                  <a:srgbClr val="787878"/>
                </a:solidFill>
                <a:ea typeface="Noto Sans CJK KR Medium"/>
              </a:rPr>
              <a:t>서정석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spc="-100">
                <a:solidFill>
                  <a:srgbClr val="787878"/>
                </a:solidFill>
                <a:latin typeface="Noto Sans CJK KR Medium"/>
              </a:rPr>
              <a:t>202121254 </a:t>
            </a:r>
            <a:r>
              <a:rPr lang="ko-KR" sz="2000" b="0" i="0" u="none" strike="noStrike" spc="-100">
                <a:solidFill>
                  <a:srgbClr val="787878"/>
                </a:solidFill>
                <a:ea typeface="Noto Sans CJK KR Medium"/>
              </a:rPr>
              <a:t>양기훈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spc="-100">
                <a:solidFill>
                  <a:srgbClr val="787878"/>
                </a:solidFill>
                <a:latin typeface="Noto Sans CJK KR Medium"/>
              </a:rPr>
              <a:t>202321313 </a:t>
            </a:r>
            <a:r>
              <a:rPr lang="ko-KR" sz="2000" b="0" i="0" u="none" strike="noStrike" spc="-100">
                <a:solidFill>
                  <a:srgbClr val="787878"/>
                </a:solidFill>
                <a:ea typeface="Noto Sans CJK KR Medium"/>
              </a:rPr>
              <a:t>이창헌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spc="-100">
                <a:solidFill>
                  <a:srgbClr val="787878"/>
                </a:solidFill>
                <a:latin typeface="Noto Sans CJK KR Medium"/>
              </a:rPr>
              <a:t>202021387 </a:t>
            </a:r>
            <a:r>
              <a:rPr lang="ko-KR" sz="2000" b="0" i="0" u="none" strike="noStrike" spc="-100">
                <a:solidFill>
                  <a:srgbClr val="787878"/>
                </a:solidFill>
                <a:ea typeface="Noto Sans CJK KR Medium"/>
              </a:rPr>
              <a:t>최창환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981200"/>
            <a:ext cx="8178800" cy="796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5168900"/>
            <a:ext cx="2159000" cy="2108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2247900"/>
            <a:ext cx="6172200" cy="3708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4508500"/>
            <a:ext cx="2489200" cy="171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900" y="3759200"/>
            <a:ext cx="5207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7454900"/>
            <a:ext cx="4597400" cy="2349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440000">
            <a:off x="4013200" y="5562600"/>
            <a:ext cx="22606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200000">
            <a:off x="1536700" y="4800600"/>
            <a:ext cx="32385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2200" y="5334000"/>
            <a:ext cx="1003300" cy="179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0600" y="4991100"/>
            <a:ext cx="16764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1100" y="6680200"/>
            <a:ext cx="889000" cy="889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613900" y="2070100"/>
            <a:ext cx="8407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AI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비전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기반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 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실시간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작업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효율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분석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모듈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13900" y="2984500"/>
            <a:ext cx="77597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굴착기에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손쉽게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부착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가능한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독립형</a:t>
            </a:r>
            <a:r>
              <a:rPr lang="en-US" sz="2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임베디드</a:t>
            </a:r>
            <a:r>
              <a:rPr lang="en-US" sz="2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시스템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가중치</a:t>
            </a:r>
            <a:r>
              <a:rPr lang="en-US" sz="2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반영</a:t>
            </a:r>
            <a:r>
              <a:rPr lang="en-US" sz="2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학습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을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cycle time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의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동작분류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단일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3D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비전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센서와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고성능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엣지보드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활용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저비용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고효율의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실시간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분석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솔루션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현장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관리자의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경험에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의존하지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않는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객관적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데이터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제공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13900" y="6197600"/>
            <a:ext cx="7785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핵심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기능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3900" y="7061200"/>
            <a:ext cx="77597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실시간</a:t>
            </a:r>
            <a:r>
              <a:rPr lang="en-US" sz="2000" b="1" i="0" u="sng" strike="noStrike">
                <a:solidFill>
                  <a:srgbClr val="787878"/>
                </a:solidFill>
                <a:latin typeface="Noto Sans CJK KR Regular"/>
              </a:rPr>
              <a:t> 4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대</a:t>
            </a:r>
            <a:r>
              <a:rPr lang="en-US" sz="2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사이클</a:t>
            </a:r>
            <a:r>
              <a:rPr lang="en-US" sz="2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분류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(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굴착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이송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투하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대기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유효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작업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판별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(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3D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뎁스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정보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활용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사이클</a:t>
            </a:r>
            <a:r>
              <a:rPr lang="en-US" sz="2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타임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자동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측정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및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분석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데이터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기반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작업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효율성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개선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리포트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생성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7700" y="292100"/>
            <a:ext cx="1544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600">
                <a:solidFill>
                  <a:srgbClr val="000000"/>
                </a:solidFill>
                <a:ea typeface="Noto Sans CJK KR Regular"/>
              </a:rPr>
              <a:t>제품</a:t>
            </a:r>
            <a:r>
              <a:rPr lang="en-US" sz="60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000" b="0" i="0" u="none" strike="noStrike" spc="-600">
                <a:solidFill>
                  <a:srgbClr val="000000"/>
                </a:solidFill>
                <a:ea typeface="Noto Sans CJK KR Regular"/>
              </a:rPr>
              <a:t>정의</a:t>
            </a:r>
            <a:r>
              <a:rPr lang="en-US" sz="60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000" b="0" i="0" u="none" strike="noStrike" spc="-600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60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000" b="0" i="0" u="none" strike="noStrike" spc="-600">
                <a:solidFill>
                  <a:srgbClr val="000000"/>
                </a:solidFill>
                <a:ea typeface="Noto Sans CJK KR Regular"/>
              </a:rPr>
              <a:t>시스템</a:t>
            </a:r>
            <a:r>
              <a:rPr lang="en-US" sz="60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000" b="0" i="0" u="none" strike="noStrike" spc="-600">
                <a:solidFill>
                  <a:srgbClr val="000000"/>
                </a:solidFill>
                <a:ea typeface="Noto Sans CJK KR Regular"/>
              </a:rPr>
              <a:t>컨셉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473200"/>
            <a:ext cx="5295900" cy="853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473200"/>
            <a:ext cx="5295900" cy="853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0" y="1473200"/>
            <a:ext cx="5295900" cy="853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1000"/>
            <a:ext cx="46482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0" y="2921000"/>
            <a:ext cx="4622800" cy="303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0" y="2984500"/>
            <a:ext cx="4648200" cy="303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09700" y="1562100"/>
            <a:ext cx="3733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400">
                <a:solidFill>
                  <a:srgbClr val="000000"/>
                </a:solidFill>
                <a:latin typeface="Noto Sans CJK KR Regular"/>
              </a:rPr>
              <a:t>YOLO_V8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2500" y="6502400"/>
            <a:ext cx="5308600" cy="283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영상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속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객체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(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사물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,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사람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등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) </a:t>
            </a:r>
          </a:p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위치와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움직임을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실시간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분석</a:t>
            </a:r>
          </a:p>
          <a:p>
            <a:pPr lvl="0" algn="l">
              <a:lnSpc>
                <a:spcPct val="124499"/>
              </a:lnSpc>
            </a:pPr>
            <a:endParaRPr lang="ko-KR" sz="2500" b="0" i="0" u="none" strike="noStrike">
              <a:solidFill>
                <a:srgbClr val="787878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기존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버전보다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정확도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↑,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속도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↑</a:t>
            </a:r>
          </a:p>
          <a:p>
            <a:pPr lvl="0" algn="l">
              <a:lnSpc>
                <a:spcPct val="124499"/>
              </a:lnSpc>
            </a:pPr>
            <a:endParaRPr lang="en-US" sz="2500" b="0" i="0" u="none" strike="noStrike">
              <a:solidFill>
                <a:srgbClr val="787878"/>
              </a:solidFill>
              <a:latin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객체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검출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,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이미지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식별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및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분류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64400" y="1524000"/>
            <a:ext cx="37338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400">
                <a:solidFill>
                  <a:srgbClr val="000000"/>
                </a:solidFill>
                <a:ea typeface="Noto Sans CJK KR Regular"/>
              </a:rPr>
              <a:t>스테레오</a:t>
            </a:r>
            <a:r>
              <a:rPr lang="en-US" sz="4000" b="0" i="0" u="none" strike="noStrike" spc="-4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4000" b="0" i="0" u="none" strike="noStrike" spc="-400">
                <a:solidFill>
                  <a:srgbClr val="000000"/>
                </a:solidFill>
                <a:ea typeface="Noto Sans CJK KR Regular"/>
              </a:rPr>
              <a:t>카메라</a:t>
            </a:r>
          </a:p>
          <a:p>
            <a:pPr lvl="0" algn="ctr">
              <a:lnSpc>
                <a:spcPct val="99600"/>
              </a:lnSpc>
            </a:pPr>
            <a:r>
              <a:rPr lang="en-US" sz="4000" b="0" i="0" u="none" strike="noStrike" spc="-400">
                <a:solidFill>
                  <a:srgbClr val="000000"/>
                </a:solidFill>
                <a:latin typeface="Noto Sans CJK KR Regular"/>
              </a:rPr>
              <a:t>(depth camera)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87300" y="1473200"/>
            <a:ext cx="45974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400">
                <a:solidFill>
                  <a:srgbClr val="000000"/>
                </a:solidFill>
                <a:ea typeface="Noto Sans CJK KR Regular"/>
              </a:rPr>
              <a:t>역기구학</a:t>
            </a:r>
          </a:p>
          <a:p>
            <a:pPr lvl="0" algn="ctr">
              <a:lnSpc>
                <a:spcPct val="99600"/>
              </a:lnSpc>
            </a:pPr>
            <a:r>
              <a:rPr lang="en-US" sz="4000" b="0" i="0" u="none" strike="noStrike" spc="-400">
                <a:solidFill>
                  <a:srgbClr val="000000"/>
                </a:solidFill>
                <a:latin typeface="Noto Sans CJK KR Regular"/>
              </a:rPr>
              <a:t>(inverse kinematics)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19900" y="6527800"/>
            <a:ext cx="4864100" cy="378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양쪽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두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개의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카메라로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같은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장면을</a:t>
            </a:r>
          </a:p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촬영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시차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(Disparity)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계산</a:t>
            </a:r>
          </a:p>
          <a:p>
            <a:pPr lvl="0" algn="l">
              <a:lnSpc>
                <a:spcPct val="124499"/>
              </a:lnSpc>
            </a:pPr>
            <a:endParaRPr lang="ko-KR" sz="2500" b="0" i="0" u="none" strike="noStrike">
              <a:solidFill>
                <a:srgbClr val="787878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물체까지의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깊이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(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거리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정보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)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추출</a:t>
            </a:r>
          </a:p>
          <a:p>
            <a:pPr lvl="0" algn="l">
              <a:lnSpc>
                <a:spcPct val="124499"/>
              </a:lnSpc>
            </a:pPr>
            <a:endParaRPr lang="ko-KR" sz="2500" b="0" i="0" u="none" strike="noStrike">
              <a:solidFill>
                <a:srgbClr val="787878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- 3D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좌표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데이터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확보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굴착기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팔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위치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계산에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활용</a:t>
            </a:r>
          </a:p>
          <a:p>
            <a:pPr lvl="0" algn="l">
              <a:lnSpc>
                <a:spcPct val="124499"/>
              </a:lnSpc>
            </a:pPr>
            <a:endParaRPr lang="ko-KR" sz="2500" b="0" i="0" u="none" strike="noStrike">
              <a:solidFill>
                <a:srgbClr val="787878"/>
              </a:solidFill>
              <a:ea typeface="Noto Sans CJK KR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661900" y="6527800"/>
            <a:ext cx="5029200" cy="328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굴착기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버킷의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위치로부터</a:t>
            </a:r>
          </a:p>
          <a:p>
            <a:pPr lvl="0" algn="l">
              <a:lnSpc>
                <a:spcPct val="106240"/>
              </a:lnSpc>
            </a:pP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각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관절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각도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계산</a:t>
            </a:r>
          </a:p>
          <a:p>
            <a:pPr lvl="0" algn="l">
              <a:lnSpc>
                <a:spcPct val="106240"/>
              </a:lnSpc>
            </a:pPr>
            <a:endParaRPr lang="ko-KR" sz="2500" b="0" i="0" u="none" strike="noStrike">
              <a:solidFill>
                <a:srgbClr val="787878"/>
              </a:solidFill>
              <a:ea typeface="Noto Sans CJK KR Regular"/>
            </a:endParaRPr>
          </a:p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실제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적용시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YOLO + Depth </a:t>
            </a:r>
          </a:p>
          <a:p>
            <a:pPr lvl="0" algn="l">
              <a:lnSpc>
                <a:spcPct val="106240"/>
              </a:lnSpc>
            </a:pP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카메라로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얻은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목표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좌표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06240"/>
              </a:lnSpc>
            </a:pPr>
            <a:endParaRPr lang="en-US" sz="2500" b="0" i="0" u="none" strike="noStrike">
              <a:solidFill>
                <a:srgbClr val="787878"/>
              </a:solidFill>
              <a:latin typeface="Noto Sans CJK KR Regular"/>
            </a:endParaRPr>
          </a:p>
          <a:p>
            <a:pPr lvl="0" algn="l">
              <a:lnSpc>
                <a:spcPct val="106240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굴착기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붐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·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암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예측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06240"/>
              </a:lnSpc>
            </a:pPr>
            <a:endParaRPr lang="ko-KR" sz="2500" b="0" i="0" u="none" strike="noStrike">
              <a:solidFill>
                <a:srgbClr val="787878"/>
              </a:solidFill>
              <a:ea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1800" y="279400"/>
            <a:ext cx="15417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500">
                <a:solidFill>
                  <a:srgbClr val="000000"/>
                </a:solidFill>
                <a:ea typeface="Noto Sans CJK KR Regular"/>
              </a:rPr>
              <a:t>기반</a:t>
            </a:r>
            <a:r>
              <a:rPr lang="en-US" sz="5000" b="0" i="0" u="none" strike="noStrike" spc="-5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5000" b="0" i="0" u="none" strike="noStrike" spc="-500">
                <a:solidFill>
                  <a:srgbClr val="000000"/>
                </a:solidFill>
                <a:ea typeface="Noto Sans CJK KR Regular"/>
              </a:rPr>
              <a:t>기술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200" y="2286000"/>
            <a:ext cx="7594600" cy="675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663700"/>
            <a:ext cx="7823200" cy="420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6057900" y="5334000"/>
            <a:ext cx="1231900" cy="1066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31800" y="177800"/>
            <a:ext cx="1544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600">
                <a:solidFill>
                  <a:srgbClr val="000000"/>
                </a:solidFill>
                <a:ea typeface="Noto Sans CJK KR Regular"/>
              </a:rPr>
              <a:t>핵심</a:t>
            </a:r>
            <a:r>
              <a:rPr lang="en-US" sz="60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000" b="0" i="0" u="none" strike="noStrike" spc="-600">
                <a:solidFill>
                  <a:srgbClr val="000000"/>
                </a:solidFill>
                <a:ea typeface="Noto Sans CJK KR Regular"/>
              </a:rPr>
              <a:t>기술</a:t>
            </a:r>
            <a:r>
              <a:rPr lang="en-US" sz="60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000" b="0" i="0" u="none" strike="noStrike" spc="-600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60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000" b="0" i="0" u="none" strike="noStrike" spc="-600">
                <a:solidFill>
                  <a:srgbClr val="000000"/>
                </a:solidFill>
                <a:ea typeface="Noto Sans CJK KR Regular"/>
              </a:rPr>
              <a:t>동작</a:t>
            </a:r>
            <a:r>
              <a:rPr lang="en-US" sz="60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000" b="0" i="0" u="none" strike="noStrike" spc="-600">
                <a:solidFill>
                  <a:srgbClr val="000000"/>
                </a:solidFill>
                <a:ea typeface="Noto Sans CJK KR Regular"/>
              </a:rPr>
              <a:t>흐름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18600" y="3263900"/>
            <a:ext cx="7099300" cy="140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영상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정보를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바탕으로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좌표공간상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버킷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각도를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추출하여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분류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기준에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활용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ex)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투하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판단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기준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-&gt; θ</a:t>
            </a:r>
            <a:r>
              <a:rPr lang="en-US" sz="2500" b="0" i="0" u="none" strike="noStrike" baseline="-25000">
                <a:solidFill>
                  <a:srgbClr val="787878"/>
                </a:solidFill>
                <a:latin typeface="Noto Sans CJK KR Regular"/>
              </a:rPr>
              <a:t>4  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&gt; 30</a:t>
            </a:r>
            <a:r>
              <a:rPr lang="en-US" sz="2500" b="0" i="0" u="none" strike="noStrike" baseline="30000">
                <a:solidFill>
                  <a:srgbClr val="787878"/>
                </a:solidFill>
                <a:latin typeface="Noto Sans CJK KR Regular"/>
              </a:rPr>
              <a:t>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18600" y="2362200"/>
            <a:ext cx="71120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1.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버킷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-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링크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각도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(θ</a:t>
            </a:r>
            <a:r>
              <a:rPr lang="en-US" sz="3000" b="0" i="0" u="none" strike="noStrike" baseline="-25000">
                <a:solidFill>
                  <a:srgbClr val="333333"/>
                </a:solidFill>
                <a:latin typeface="Noto Sans CJK KR Bold"/>
              </a:rPr>
              <a:t>4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84900" y="6451600"/>
            <a:ext cx="11176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>
                <a:solidFill>
                  <a:srgbClr val="787878"/>
                </a:solidFill>
                <a:latin typeface="Noto Sans CJK KR Regular"/>
              </a:rPr>
              <a:t>Bucket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180000">
            <a:off x="3937000" y="4279900"/>
            <a:ext cx="28194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00" y="3759200"/>
            <a:ext cx="1066800" cy="1778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292600" y="5829300"/>
            <a:ext cx="6858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>
                <a:solidFill>
                  <a:srgbClr val="787878"/>
                </a:solidFill>
                <a:latin typeface="Noto Sans CJK KR Regular"/>
              </a:rPr>
              <a:t>Arm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00" y="7264400"/>
            <a:ext cx="6692900" cy="2501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144000" y="5638800"/>
            <a:ext cx="8585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2. Arm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각도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(θ</a:t>
            </a:r>
            <a:r>
              <a:rPr lang="en-US" sz="3000" b="0" i="0" u="none" strike="noStrike" baseline="-25000">
                <a:solidFill>
                  <a:srgbClr val="333333"/>
                </a:solidFill>
                <a:latin typeface="Noto Sans CJK KR Bold"/>
              </a:rPr>
              <a:t>2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 , θ</a:t>
            </a:r>
            <a:r>
              <a:rPr lang="en-US" sz="3000" b="0" i="0" u="none" strike="noStrike" baseline="-25000">
                <a:solidFill>
                  <a:srgbClr val="333333"/>
                </a:solidFill>
                <a:latin typeface="Noto Sans CJK KR Bold"/>
              </a:rPr>
              <a:t>3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18600" y="6692900"/>
            <a:ext cx="70993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역기구학을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활용하여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시야각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밖에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있는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암의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각도를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추출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분류기준에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활용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12200" y="1016000"/>
            <a:ext cx="7594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1" i="0" u="none" strike="noStrike" dirty="0" err="1">
                <a:solidFill>
                  <a:srgbClr val="000000"/>
                </a:solidFill>
                <a:latin typeface="Pretendard Regular"/>
              </a:rPr>
              <a:t>cycletime</a:t>
            </a:r>
            <a:r>
              <a:rPr lang="ko-KR" sz="4000" b="1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40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1" i="0" u="none" strike="noStrike" dirty="0">
                <a:solidFill>
                  <a:srgbClr val="000000"/>
                </a:solidFill>
                <a:ea typeface="Pretendard Regular"/>
              </a:rPr>
              <a:t>분류하는</a:t>
            </a:r>
            <a:r>
              <a:rPr lang="en-US" sz="40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1" i="0" u="none" strike="noStrike" dirty="0">
                <a:solidFill>
                  <a:srgbClr val="000000"/>
                </a:solidFill>
                <a:ea typeface="Pretendard Regular"/>
              </a:rPr>
              <a:t>학습데이터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00" y="1473200"/>
            <a:ext cx="7594600" cy="542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14500"/>
            <a:ext cx="6845300" cy="468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800" y="4394200"/>
            <a:ext cx="69342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9000" y="914400"/>
            <a:ext cx="8585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3.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버킷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채움률</a:t>
            </a:r>
            <a:r>
              <a:rPr lang="en-US" sz="30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>
                <a:solidFill>
                  <a:srgbClr val="333333"/>
                </a:solidFill>
                <a:ea typeface="Noto Sans CJK KR Bold"/>
              </a:rPr>
              <a:t>변화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9000" y="6604000"/>
            <a:ext cx="74676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버킷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채움률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변화를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감지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사이클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타임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단계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판단</a:t>
            </a:r>
          </a:p>
          <a:p>
            <a:pPr lvl="0" algn="l">
              <a:lnSpc>
                <a:spcPct val="124499"/>
              </a:lnSpc>
            </a:pPr>
            <a:endParaRPr lang="ko-KR" sz="2500" b="0" i="0" u="none" strike="noStrike">
              <a:solidFill>
                <a:srgbClr val="787878"/>
              </a:solidFill>
              <a:ea typeface="Noto Sans CJK KR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ex)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버킷이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채워진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상태에서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비워진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상태로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변한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구간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사이를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투하로</a:t>
            </a:r>
            <a:r>
              <a:rPr lang="en-US" sz="25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787878"/>
                </a:solidFill>
                <a:ea typeface="Noto Sans CJK KR Regular"/>
              </a:rPr>
              <a:t>분류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0" y="2616200"/>
            <a:ext cx="74676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>
                <a:solidFill>
                  <a:srgbClr val="000000"/>
                </a:solidFill>
                <a:latin typeface="Noto Sans CJK KR Regular"/>
              </a:rPr>
              <a:t>1. </a:t>
            </a:r>
            <a:r>
              <a:rPr lang="ko-KR" sz="2500" b="1" i="0" u="none" strike="noStrike">
                <a:solidFill>
                  <a:srgbClr val="000000"/>
                </a:solidFill>
                <a:ea typeface="Noto Sans CJK KR Regular"/>
              </a:rPr>
              <a:t>버킷</a:t>
            </a:r>
            <a:r>
              <a:rPr lang="en-US" sz="2500" b="1" i="0" u="none" strike="noStrike">
                <a:solidFill>
                  <a:srgbClr val="000000"/>
                </a:solidFill>
                <a:latin typeface="Noto Sans CJK KR Regular"/>
              </a:rPr>
              <a:t>-Arm </a:t>
            </a:r>
            <a:r>
              <a:rPr lang="ko-KR" sz="2500" b="1" i="0" u="none" strike="noStrike">
                <a:solidFill>
                  <a:srgbClr val="000000"/>
                </a:solidFill>
                <a:ea typeface="Noto Sans CJK KR Regular"/>
              </a:rPr>
              <a:t>각도</a:t>
            </a:r>
            <a:br>
              <a:rPr lang="ko-KR" sz="2500" b="1" i="0" u="none" strike="noStrike">
                <a:solidFill>
                  <a:srgbClr val="000000"/>
                </a:solidFill>
                <a:ea typeface="Noto Sans CJK KR Regular"/>
              </a:rPr>
            </a:br>
            <a:r>
              <a:rPr lang="en-US" sz="2500" b="1" i="0" u="none" strike="noStrike">
                <a:solidFill>
                  <a:srgbClr val="000000"/>
                </a:solidFill>
                <a:latin typeface="Noto Sans CJK KR Regular"/>
              </a:rPr>
              <a:t>2. </a:t>
            </a:r>
            <a:r>
              <a:rPr lang="ko-KR" sz="2500" b="1" i="0" u="none" strike="noStrike">
                <a:solidFill>
                  <a:srgbClr val="000000"/>
                </a:solidFill>
                <a:ea typeface="Noto Sans CJK KR Regular"/>
              </a:rPr>
              <a:t>역기구학을</a:t>
            </a:r>
            <a:r>
              <a:rPr lang="en-US" sz="25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br>
              <a:rPr lang="en-US" sz="2500" b="1" i="0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en-US" sz="2500" b="1" i="0" u="none" strike="noStrike">
                <a:solidFill>
                  <a:srgbClr val="000000"/>
                </a:solidFill>
                <a:latin typeface="Noto Sans CJK KR Regular"/>
              </a:rPr>
              <a:t>3. </a:t>
            </a:r>
            <a:r>
              <a:rPr lang="ko-KR" sz="2500" b="1" i="0" u="none" strike="noStrike">
                <a:solidFill>
                  <a:srgbClr val="000000"/>
                </a:solidFill>
                <a:ea typeface="Noto Sans CJK KR Regular"/>
              </a:rPr>
              <a:t>버킷</a:t>
            </a:r>
            <a:r>
              <a:rPr lang="en-US" sz="2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Noto Sans CJK KR Regular"/>
              </a:rPr>
              <a:t>채움률</a:t>
            </a:r>
            <a:r>
              <a:rPr lang="en-US" sz="2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Noto Sans CJK KR Regular"/>
              </a:rPr>
              <a:t>변화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0" y="4724400"/>
            <a:ext cx="7467600" cy="187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위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세가지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분류기준을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try&amp;error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정답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데이터에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근사하도록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기준에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가중치를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부여하여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분류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성능을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oto Sans CJK KR Regular"/>
              </a:rPr>
              <a:t>최적화</a:t>
            </a:r>
            <a:r>
              <a:rPr lang="en-US" sz="2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24499"/>
              </a:lnSpc>
            </a:pPr>
            <a:endParaRPr lang="en-US" sz="2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3600" y="406400"/>
            <a:ext cx="154559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600">
                <a:solidFill>
                  <a:srgbClr val="000000"/>
                </a:solidFill>
                <a:ea typeface="Noto Sans CJK KR Regular"/>
              </a:rPr>
              <a:t>주요</a:t>
            </a:r>
            <a:r>
              <a:rPr lang="en-US" sz="6500" b="0" i="0" u="none" strike="noStrike" spc="-600">
                <a:solidFill>
                  <a:srgbClr val="000000"/>
                </a:solidFill>
                <a:latin typeface="Noto Sans CJK KR Regular"/>
              </a:rPr>
              <a:t> KPI(</a:t>
            </a:r>
            <a:r>
              <a:rPr lang="ko-KR" sz="6500" b="0" i="0" u="none" strike="noStrike" spc="-600">
                <a:solidFill>
                  <a:srgbClr val="000000"/>
                </a:solidFill>
                <a:ea typeface="Noto Sans CJK KR Regular"/>
              </a:rPr>
              <a:t>핵심</a:t>
            </a:r>
            <a:r>
              <a:rPr lang="en-US" sz="65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500" b="0" i="0" u="none" strike="noStrike" spc="-600">
                <a:solidFill>
                  <a:srgbClr val="000000"/>
                </a:solidFill>
                <a:ea typeface="Noto Sans CJK KR Regular"/>
              </a:rPr>
              <a:t>성과</a:t>
            </a:r>
            <a:r>
              <a:rPr lang="en-US" sz="65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500" b="0" i="0" u="none" strike="noStrike" spc="-600">
                <a:solidFill>
                  <a:srgbClr val="000000"/>
                </a:solidFill>
                <a:ea typeface="Noto Sans CJK KR Regular"/>
              </a:rPr>
              <a:t>지표</a:t>
            </a:r>
            <a:r>
              <a:rPr lang="en-US" sz="6500" b="0" i="0" u="none" strike="noStrike" spc="-600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924300"/>
            <a:ext cx="7340600" cy="375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374900"/>
            <a:ext cx="2413000" cy="157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2273300"/>
            <a:ext cx="3835400" cy="812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63600" y="7950200"/>
            <a:ext cx="7340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- F1 score(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정밀도와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재현율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고려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600" y="2908300"/>
            <a:ext cx="7835900" cy="4470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499600" y="7543800"/>
            <a:ext cx="73406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- UI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지표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사이클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대기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가동률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  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727200"/>
            <a:ext cx="8166100" cy="8559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7700" y="368300"/>
            <a:ext cx="154813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600" b="0" i="0" u="none" strike="noStrike" spc="-700">
                <a:solidFill>
                  <a:srgbClr val="000000"/>
                </a:solidFill>
                <a:ea typeface="Noto Sans CJK KR Regular"/>
              </a:rPr>
              <a:t>품질기능전개</a:t>
            </a:r>
            <a:r>
              <a:rPr lang="en-US" sz="7600" b="0" i="0" u="none" strike="noStrike" spc="-700">
                <a:solidFill>
                  <a:srgbClr val="000000"/>
                </a:solidFill>
                <a:latin typeface="Noto Sans CJK KR Regular"/>
              </a:rPr>
              <a:t>(QFD)</a:t>
            </a:r>
            <a:r>
              <a:rPr lang="ko-KR" sz="7600" b="0" i="0" u="none" strike="noStrike" spc="-700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7600" b="0" i="0" u="none" strike="noStrike" spc="-7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7600" b="0" i="0" u="none" strike="noStrike" spc="-700">
                <a:solidFill>
                  <a:srgbClr val="000000"/>
                </a:solidFill>
                <a:ea typeface="Noto Sans CJK KR Regular"/>
              </a:rPr>
              <a:t>통한</a:t>
            </a:r>
            <a:r>
              <a:rPr lang="en-US" sz="7600" b="0" i="0" u="none" strike="noStrike" spc="-7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7600" b="0" i="0" u="none" strike="noStrike" spc="-700">
                <a:solidFill>
                  <a:srgbClr val="000000"/>
                </a:solidFill>
                <a:ea typeface="Noto Sans CJK KR Regular"/>
              </a:rPr>
              <a:t>목표</a:t>
            </a:r>
            <a:r>
              <a:rPr lang="en-US" sz="7600" b="0" i="0" u="none" strike="noStrike" spc="-7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7600" b="0" i="0" u="none" strike="noStrike" spc="-700">
                <a:solidFill>
                  <a:srgbClr val="000000"/>
                </a:solidFill>
                <a:ea typeface="Noto Sans CJK KR Regular"/>
              </a:rPr>
              <a:t>구체화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2552700"/>
            <a:ext cx="76962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QFD</a:t>
            </a:r>
            <a:b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고객의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요구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(What)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제품의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기술적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특성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(How)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전개하여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생산까지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반영하는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방법론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5156200"/>
            <a:ext cx="7696200" cy="275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기존의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제품이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만족시키지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못했던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동작분석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정확도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효율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측정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비용</a:t>
            </a:r>
            <a:r>
              <a:rPr lang="en-US" sz="25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>
                <a:solidFill>
                  <a:srgbClr val="000000"/>
                </a:solidFill>
                <a:ea typeface="Pretendard Regular"/>
              </a:rPr>
              <a:t>절약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요구를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AI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분석과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기구학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해석을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해결</a:t>
            </a:r>
          </a:p>
          <a:p>
            <a:pPr lvl="0" algn="l">
              <a:lnSpc>
                <a:spcPct val="116199"/>
              </a:lnSpc>
            </a:pPr>
            <a:endParaRPr lang="ko-KR" sz="25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1" u="sng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500" b="1" i="1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1" u="sng" strike="noStrike">
                <a:solidFill>
                  <a:srgbClr val="000000"/>
                </a:solidFill>
                <a:ea typeface="Pretendard Regular"/>
              </a:rPr>
              <a:t>제품에</a:t>
            </a:r>
            <a:r>
              <a:rPr lang="en-US" sz="2500" b="1" i="1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1" u="sng" strike="noStrike">
                <a:solidFill>
                  <a:srgbClr val="000000"/>
                </a:solidFill>
                <a:ea typeface="Pretendard Regular"/>
              </a:rPr>
              <a:t>비해</a:t>
            </a:r>
            <a:r>
              <a:rPr lang="en-US" sz="2500" b="1" i="1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1" u="sng" strike="noStrike">
                <a:solidFill>
                  <a:srgbClr val="000000"/>
                </a:solidFill>
                <a:ea typeface="Pretendard Regular"/>
              </a:rPr>
              <a:t>고객의</a:t>
            </a:r>
            <a:r>
              <a:rPr lang="en-US" sz="2500" b="1" i="1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1" u="sng" strike="noStrike">
                <a:solidFill>
                  <a:srgbClr val="000000"/>
                </a:solidFill>
                <a:ea typeface="Pretendard Regular"/>
              </a:rPr>
              <a:t>만족도를</a:t>
            </a:r>
            <a:r>
              <a:rPr lang="en-US" sz="2500" b="1" i="1" u="sng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1" u="sng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500" b="1" i="1" u="sng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500" b="1" i="1" u="sng" strike="noStrike">
                <a:solidFill>
                  <a:srgbClr val="000000"/>
                </a:solidFill>
                <a:ea typeface="Pretendard Regular"/>
              </a:rPr>
              <a:t>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올릴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있을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것으로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기대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" y="368300"/>
            <a:ext cx="154813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600" b="0" i="0" u="none" strike="noStrike" spc="-700">
                <a:solidFill>
                  <a:srgbClr val="000000"/>
                </a:solidFill>
                <a:ea typeface="Noto Sans CJK KR Regular"/>
              </a:rPr>
              <a:t>향후</a:t>
            </a:r>
            <a:r>
              <a:rPr lang="en-US" sz="7600" b="0" i="0" u="none" strike="noStrike" spc="-7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7600" b="0" i="0" u="none" strike="noStrike" spc="-700">
                <a:solidFill>
                  <a:srgbClr val="000000"/>
                </a:solidFill>
                <a:ea typeface="Noto Sans CJK KR Regular"/>
              </a:rPr>
              <a:t>계획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3187700"/>
            <a:ext cx="14643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692400"/>
            <a:ext cx="3962400" cy="1003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78000" y="2997200"/>
            <a:ext cx="246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1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단계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4200" y="4013200"/>
            <a:ext cx="44196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- 1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차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발표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완료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H/W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주문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</a:t>
            </a:r>
            <a:r>
              <a:rPr lang="en-US" sz="2200" b="1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시스템</a:t>
            </a:r>
            <a:r>
              <a:rPr lang="en-US" sz="2200" b="1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설계</a:t>
            </a:r>
            <a:r>
              <a:rPr lang="en-US" sz="2200" b="1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확정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개발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환경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구축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900" y="2692400"/>
            <a:ext cx="3962400" cy="1003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924800" y="2997200"/>
            <a:ext cx="246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200" b="0" i="0" u="none" strike="noStrike">
                <a:solidFill>
                  <a:srgbClr val="FFFFFF">
                    <a:alpha val="72941"/>
                  </a:srgbClr>
                </a:solidFill>
                <a:latin typeface="Pretendard Regular"/>
              </a:rPr>
              <a:t>2</a:t>
            </a:r>
            <a:r>
              <a:rPr lang="ko-KR" sz="2200" b="0" i="0" u="none" strike="noStrike">
                <a:solidFill>
                  <a:srgbClr val="FFFFFF">
                    <a:alpha val="72941"/>
                  </a:srgbClr>
                </a:solidFill>
                <a:ea typeface="Pretendard Regular"/>
              </a:rPr>
              <a:t>단계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0" y="2692400"/>
            <a:ext cx="3962400" cy="1003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09700" y="2997200"/>
            <a:ext cx="246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200" b="0" i="0" u="none" strike="noStrike">
                <a:solidFill>
                  <a:srgbClr val="FFFFFF">
                    <a:alpha val="72941"/>
                  </a:srgbClr>
                </a:solidFill>
                <a:latin typeface="Pretendard Regular"/>
              </a:rPr>
              <a:t>3</a:t>
            </a:r>
            <a:r>
              <a:rPr lang="ko-KR" sz="2200" b="0" i="0" u="none" strike="noStrike">
                <a:solidFill>
                  <a:srgbClr val="FFFFFF">
                    <a:alpha val="72941"/>
                  </a:srgbClr>
                </a:solidFill>
                <a:ea typeface="Pretendard Regular"/>
              </a:rPr>
              <a:t>단계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18300" y="4013200"/>
            <a:ext cx="44196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수집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라벨링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데이터셋</a:t>
            </a:r>
            <a:r>
              <a:rPr lang="en-US" sz="2200" b="1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구축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데이터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검증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79400" y="4013200"/>
            <a:ext cx="44196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AI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모델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1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차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학습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기구학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알고리즘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개발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초기</a:t>
            </a:r>
            <a:r>
              <a:rPr lang="en-US" sz="2200" b="1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프로토타입</a:t>
            </a:r>
            <a:r>
              <a:rPr lang="en-US" sz="2200" b="1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구현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성능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테스트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0" y="6667500"/>
            <a:ext cx="146431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6172200"/>
            <a:ext cx="3962400" cy="1003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372100" y="6477000"/>
            <a:ext cx="246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4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단계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78300" y="7493000"/>
            <a:ext cx="44196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시스템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통합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실제</a:t>
            </a:r>
            <a:r>
              <a:rPr lang="en-US" sz="2200" b="1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환경</a:t>
            </a:r>
            <a:r>
              <a:rPr lang="en-US" sz="2200" b="1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테스트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오류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수정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성능</a:t>
            </a:r>
            <a:r>
              <a:rPr lang="en-US" sz="2200" b="1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최적화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6172200"/>
            <a:ext cx="3962400" cy="1003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518900" y="6477000"/>
            <a:ext cx="2463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200" b="0" i="0" u="none" strike="noStrike">
                <a:solidFill>
                  <a:srgbClr val="FFFFFF">
                    <a:alpha val="72941"/>
                  </a:srgbClr>
                </a:solidFill>
                <a:latin typeface="Pretendard Regular"/>
              </a:rPr>
              <a:t>5</a:t>
            </a:r>
            <a:r>
              <a:rPr lang="ko-KR" sz="2200" b="0" i="0" u="none" strike="noStrike">
                <a:solidFill>
                  <a:srgbClr val="FFFFFF">
                    <a:alpha val="72941"/>
                  </a:srgbClr>
                </a:solidFill>
                <a:ea typeface="Pretendard Regular"/>
              </a:rPr>
              <a:t>단계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12400" y="7493000"/>
            <a:ext cx="4419600" cy="175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최종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발표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준비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결과</a:t>
            </a:r>
            <a:r>
              <a:rPr lang="en-US" sz="2200" b="1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1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분석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시연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준비</a:t>
            </a:r>
          </a:p>
          <a:p>
            <a:pPr lvl="0" algn="ctr">
              <a:lnSpc>
                <a:spcPct val="134460"/>
              </a:lnSpc>
            </a:pP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-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최종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보고서</a:t>
            </a:r>
            <a:r>
              <a:rPr lang="en-US" sz="2200" b="0" i="0" u="none" strike="noStrike">
                <a:solidFill>
                  <a:srgbClr val="000103">
                    <a:alpha val="72941"/>
                  </a:srgbClr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103">
                    <a:alpha val="72941"/>
                  </a:srgbClr>
                </a:solidFill>
                <a:ea typeface="Pretendard Regular"/>
              </a:rPr>
              <a:t>작성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6400" y="3187700"/>
            <a:ext cx="134747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- Abikusna, S., Wang, A. R., Setiawan, L., Syuhada, N. R., &amp; Afani, R. P. (2025). Development of a real-time excavator cycle time detection system using YOLO for mining operations: A company case study. Jurnal Polimesin, 23(3), 349–354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6400" y="4508500"/>
            <a:ext cx="131699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- Zhao, J., Hu, Y., &amp; Tian, M. (2021). Pose estimation of excavator manipulator based on monocular vision marker system. Sensors, 21(13), 4478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6400" y="6769100"/>
            <a:ext cx="12776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-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박기서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. (2024).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자동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굴착기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시스템의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모델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기반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제어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알고리즘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개발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.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대한기계학회논문집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A, 48(3), 191–197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6400" y="5829300"/>
            <a:ext cx="10541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-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전태룡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. (1997).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유압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굴삭기의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기구학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및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동역학적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거동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해석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 [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석사학위논문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, </a:t>
            </a:r>
            <a:r>
              <a:rPr lang="ko-KR" sz="2000" b="0" i="0" u="none" strike="noStrike">
                <a:solidFill>
                  <a:srgbClr val="595959"/>
                </a:solidFill>
                <a:ea typeface="Noto Sans CJK KR Medium"/>
              </a:rPr>
              <a:t>건국대학교</a:t>
            </a:r>
            <a:r>
              <a:rPr lang="en-US" sz="2000" b="0" i="0" u="none" strike="noStrike">
                <a:solidFill>
                  <a:srgbClr val="595959"/>
                </a:solidFill>
                <a:latin typeface="Noto Sans CJK KR Medium"/>
              </a:rPr>
              <a:t>]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635000"/>
            <a:ext cx="15468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700">
                <a:solidFill>
                  <a:srgbClr val="000000"/>
                </a:solidFill>
                <a:ea typeface="Noto Sans CJK KR Regular"/>
              </a:rPr>
              <a:t>참고</a:t>
            </a:r>
            <a:r>
              <a:rPr lang="en-US" sz="7000" b="0" i="0" u="none" strike="noStrike" spc="-7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7000" b="0" i="0" u="none" strike="noStrike" spc="-700">
                <a:solidFill>
                  <a:srgbClr val="000000"/>
                </a:solidFill>
                <a:ea typeface="Noto Sans CJK KR Regular"/>
              </a:rPr>
              <a:t>문헌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7000" y="939800"/>
            <a:ext cx="154813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600" b="0" i="0" u="none" strike="noStrike" spc="-700">
                <a:solidFill>
                  <a:srgbClr val="000000"/>
                </a:solidFill>
                <a:latin typeface="Noto Sans CJK KR Regular"/>
              </a:rPr>
              <a:t>Q&amp;A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3289300"/>
            <a:ext cx="14706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131300"/>
            <a:ext cx="147066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95500" y="5854700"/>
            <a:ext cx="141097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4000" b="0" i="0" u="none" strike="noStrike">
                <a:solidFill>
                  <a:srgbClr val="333333"/>
                </a:solidFill>
                <a:ea typeface="Noto Sans CJK KR Bold"/>
              </a:rPr>
              <a:t>감사합니다</a:t>
            </a:r>
            <a:r>
              <a:rPr lang="en-US" sz="4000" b="0" i="0" u="none" strike="noStrike">
                <a:solidFill>
                  <a:srgbClr val="333333"/>
                </a:solidFill>
                <a:latin typeface="Noto Sans CJK KR Bold"/>
              </a:rPr>
              <a:t>. </a:t>
            </a:r>
            <a:r>
              <a:rPr lang="ko-KR" sz="4000" b="0" i="0" u="none" strike="noStrike">
                <a:solidFill>
                  <a:srgbClr val="333333"/>
                </a:solidFill>
                <a:ea typeface="Noto Sans CJK KR Bold"/>
              </a:rPr>
              <a:t>질문</a:t>
            </a:r>
            <a:r>
              <a:rPr lang="en-US" sz="40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4000" b="0" i="0" u="none" strike="noStrike">
                <a:solidFill>
                  <a:srgbClr val="333333"/>
                </a:solidFill>
                <a:ea typeface="Noto Sans CJK KR Bold"/>
              </a:rPr>
              <a:t>있으신가요</a:t>
            </a:r>
            <a:r>
              <a:rPr lang="en-US" sz="4000" b="0" i="0" u="none" strike="noStrike">
                <a:solidFill>
                  <a:srgbClr val="333333"/>
                </a:solidFill>
                <a:latin typeface="Noto Sans CJK KR Bold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485900"/>
            <a:ext cx="889000" cy="88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106400" y="163830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333333"/>
                </a:solidFill>
                <a:ea typeface="Noto Sans CJK KR Bold"/>
              </a:rPr>
              <a:t>문제</a:t>
            </a:r>
            <a:r>
              <a:rPr lang="en-US" sz="3000" b="0" i="0" u="none" strike="noStrike" spc="-200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 spc="-200">
                <a:solidFill>
                  <a:srgbClr val="333333"/>
                </a:solidFill>
                <a:ea typeface="Noto Sans CJK KR Bold"/>
              </a:rPr>
              <a:t>정의</a:t>
            </a:r>
            <a:r>
              <a:rPr lang="en-US" sz="3000" b="0" i="0" u="none" strike="noStrike" spc="-200">
                <a:solidFill>
                  <a:srgbClr val="333333"/>
                </a:solidFill>
                <a:latin typeface="Noto Sans CJK KR Bold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5500" y="1638300"/>
            <a:ext cx="62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 spc="-200">
                <a:solidFill>
                  <a:srgbClr val="FFFFFF"/>
                </a:solidFill>
                <a:latin typeface="Noto Sans CJK KR Black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2600" y="2527300"/>
            <a:ext cx="43561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정의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현행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효율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관리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방식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한계점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485900"/>
            <a:ext cx="889000" cy="889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52600" y="163830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333333"/>
                </a:solidFill>
                <a:ea typeface="Noto Sans CJK KR Bold"/>
              </a:rPr>
              <a:t>개요</a:t>
            </a:r>
            <a:r>
              <a:rPr lang="en-US" sz="3000" b="0" i="0" u="none" strike="noStrike" spc="-200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 spc="-200">
                <a:solidFill>
                  <a:srgbClr val="333333"/>
                </a:solidFill>
                <a:ea typeface="Noto Sans CJK KR Bold"/>
              </a:rPr>
              <a:t>및</a:t>
            </a:r>
            <a:r>
              <a:rPr lang="en-US" sz="3000" b="0" i="0" u="none" strike="noStrike" spc="-200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 spc="-200">
                <a:solidFill>
                  <a:srgbClr val="333333"/>
                </a:solidFill>
                <a:ea typeface="Noto Sans CJK KR Bold"/>
              </a:rPr>
              <a:t>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0000" y="1638300"/>
            <a:ext cx="62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 spc="-200">
                <a:solidFill>
                  <a:srgbClr val="FFFFFF"/>
                </a:solidFill>
                <a:latin typeface="Noto Sans CJK KR Black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06400" y="2489200"/>
            <a:ext cx="43561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작업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효율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정량화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필요성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경제성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확보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기존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방식과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기술의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한계점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0" y="1485900"/>
            <a:ext cx="889000" cy="889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340600" y="163830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333333"/>
                </a:solidFill>
                <a:ea typeface="Noto Sans CJK KR Bold"/>
              </a:rPr>
              <a:t>선행기술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66600" y="1638300"/>
            <a:ext cx="62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 spc="-200">
                <a:solidFill>
                  <a:srgbClr val="FFFFFF"/>
                </a:solidFill>
                <a:latin typeface="Noto Sans CJK KR Black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40600" y="2387600"/>
            <a:ext cx="48514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관련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논문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센서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기반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기술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외부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카메라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기반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분석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기술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422900"/>
            <a:ext cx="8890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52600" y="556260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333333"/>
                </a:solidFill>
                <a:ea typeface="Noto Sans CJK KR Bold"/>
              </a:rPr>
              <a:t>제품</a:t>
            </a:r>
            <a:r>
              <a:rPr lang="en-US" sz="3000" b="0" i="0" u="none" strike="noStrike" spc="-200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 spc="-200">
                <a:solidFill>
                  <a:srgbClr val="333333"/>
                </a:solidFill>
                <a:ea typeface="Noto Sans CJK KR Bold"/>
              </a:rPr>
              <a:t>정의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5500" y="5562600"/>
            <a:ext cx="62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 spc="-200">
                <a:solidFill>
                  <a:srgbClr val="FFFFFF"/>
                </a:solidFill>
                <a:latin typeface="Noto Sans CJK KR Black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2600" y="6400800"/>
            <a:ext cx="43561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제품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컨셉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및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시스템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구성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 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핵심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기술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및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동작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흐름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차별성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QFD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를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통한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목표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구체화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422900"/>
            <a:ext cx="889000" cy="889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340600" y="5537200"/>
            <a:ext cx="4381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200">
                <a:solidFill>
                  <a:srgbClr val="333333"/>
                </a:solidFill>
                <a:ea typeface="Noto Sans CJK KR Bold"/>
              </a:rPr>
              <a:t>향후</a:t>
            </a:r>
            <a:r>
              <a:rPr lang="en-US" sz="3000" b="0" i="0" u="none" strike="noStrike" spc="-200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000" b="0" i="0" u="none" strike="noStrike" spc="-200">
                <a:solidFill>
                  <a:srgbClr val="333333"/>
                </a:solidFill>
                <a:ea typeface="Noto Sans CJK KR Bold"/>
              </a:rPr>
              <a:t>계획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50000" y="5562600"/>
            <a:ext cx="622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 spc="-200">
                <a:solidFill>
                  <a:srgbClr val="FFFFFF"/>
                </a:solidFill>
                <a:latin typeface="Noto Sans CJK KR Black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91400" y="6324600"/>
            <a:ext cx="43561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AI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모델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학습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전략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프로젝트</a:t>
            </a:r>
            <a:r>
              <a:rPr lang="en-US" sz="2200" b="0" i="0" u="none" strike="noStrike" spc="-100">
                <a:solidFill>
                  <a:srgbClr val="9E9E9E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9E9E9E"/>
                </a:solidFill>
                <a:ea typeface="Noto Sans CJK KR Medium"/>
              </a:rPr>
              <a:t>일정</a:t>
            </a:r>
          </a:p>
          <a:p>
            <a:pPr lvl="0" algn="l">
              <a:lnSpc>
                <a:spcPct val="124499"/>
              </a:lnSpc>
            </a:pPr>
            <a:endParaRPr lang="ko-KR" sz="2200" b="0" i="0" u="none" strike="noStrike" spc="-100">
              <a:solidFill>
                <a:srgbClr val="9E9E9E"/>
              </a:solidFill>
              <a:ea typeface="Noto Sans CJK K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022600"/>
            <a:ext cx="8267700" cy="518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52800"/>
            <a:ext cx="7607300" cy="452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42300" y="5410200"/>
            <a:ext cx="50800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23900" y="1905000"/>
            <a:ext cx="7772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>
                <a:solidFill>
                  <a:srgbClr val="787878"/>
                </a:solidFill>
                <a:latin typeface="Noto Sans CJK KR Regular"/>
              </a:rPr>
              <a:t>: </a:t>
            </a:r>
            <a:r>
              <a:rPr lang="ko-KR" sz="2500" b="1" i="0" u="none" strike="noStrike">
                <a:solidFill>
                  <a:srgbClr val="787878"/>
                </a:solidFill>
                <a:ea typeface="Noto Sans CJK KR Regular"/>
              </a:rPr>
              <a:t>버킷이</a:t>
            </a:r>
            <a:r>
              <a:rPr lang="en-US" sz="25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787878"/>
                </a:solidFill>
                <a:ea typeface="Noto Sans CJK KR Regular"/>
              </a:rPr>
              <a:t>한</a:t>
            </a:r>
            <a:r>
              <a:rPr lang="en-US" sz="25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787878"/>
                </a:solidFill>
                <a:ea typeface="Noto Sans CJK KR Regular"/>
              </a:rPr>
              <a:t>작업주기를</a:t>
            </a:r>
            <a:r>
              <a:rPr lang="en-US" sz="25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787878"/>
                </a:solidFill>
                <a:ea typeface="Noto Sans CJK KR Regular"/>
              </a:rPr>
              <a:t>완료하기까지의</a:t>
            </a:r>
            <a:r>
              <a:rPr lang="en-US" sz="25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500" b="1" i="0" u="none" strike="noStrike">
                <a:solidFill>
                  <a:srgbClr val="787878"/>
                </a:solidFill>
                <a:ea typeface="Noto Sans CJK KR Regular"/>
              </a:rPr>
              <a:t>시간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3900" y="381000"/>
            <a:ext cx="9156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600">
                <a:solidFill>
                  <a:srgbClr val="000000"/>
                </a:solidFill>
                <a:latin typeface="Noto Sans CJK KR Regular"/>
              </a:rPr>
              <a:t>Cycle Time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6300" y="2857500"/>
            <a:ext cx="4902200" cy="93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6300" y="4394200"/>
            <a:ext cx="6057900" cy="1270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6300" y="5753100"/>
            <a:ext cx="65913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9700" y="7239000"/>
            <a:ext cx="49022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2755900"/>
            <a:ext cx="17018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5300" y="4241800"/>
            <a:ext cx="1625600" cy="118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5300" y="5664200"/>
            <a:ext cx="16256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5300" y="7073900"/>
            <a:ext cx="16256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200" y="3340100"/>
            <a:ext cx="4902200" cy="5473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3340100"/>
            <a:ext cx="4902200" cy="547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340100"/>
            <a:ext cx="4902200" cy="547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4584700"/>
            <a:ext cx="48768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4584700"/>
            <a:ext cx="48768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00" y="4584700"/>
            <a:ext cx="48768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7900" y="1333500"/>
            <a:ext cx="8293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000" b="0" i="0" u="none" strike="noStrike" spc="-700">
                <a:solidFill>
                  <a:srgbClr val="000000"/>
                </a:solidFill>
                <a:latin typeface="Noto Sans CJK KR Regular"/>
              </a:rPr>
              <a:t>Cycle Time </a:t>
            </a:r>
            <a:r>
              <a:rPr lang="ko-KR" sz="7000" b="0" i="0" u="none" strike="noStrike" spc="-700">
                <a:solidFill>
                  <a:srgbClr val="000000"/>
                </a:solidFill>
                <a:ea typeface="Noto Sans CJK KR Regular"/>
              </a:rPr>
              <a:t>분석의</a:t>
            </a:r>
            <a:r>
              <a:rPr lang="en-US" sz="7000" b="0" i="0" u="none" strike="noStrike" spc="-7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7000" b="0" i="0" u="none" strike="noStrike" spc="-700">
                <a:solidFill>
                  <a:srgbClr val="000000"/>
                </a:solidFill>
                <a:ea typeface="Noto Sans CJK KR Regular"/>
              </a:rPr>
              <a:t>의의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4991100"/>
            <a:ext cx="4165600" cy="2654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34200" y="5588000"/>
            <a:ext cx="4470400" cy="254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- cycletime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의</a:t>
            </a: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이상값</a:t>
            </a:r>
          </a:p>
          <a:p>
            <a:pPr lvl="0" algn="l">
              <a:lnSpc>
                <a:spcPct val="124499"/>
              </a:lnSpc>
            </a:pP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  (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기능고장</a:t>
            </a: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, 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구조물</a:t>
            </a: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마모</a:t>
            </a: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등</a:t>
            </a: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원인</a:t>
            </a: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)</a:t>
            </a:r>
          </a:p>
          <a:p>
            <a:pPr lvl="0" algn="l">
              <a:lnSpc>
                <a:spcPct val="124499"/>
              </a:lnSpc>
            </a:pPr>
            <a:endParaRPr lang="en-US" sz="2300" b="0" i="0" u="none" strike="noStrike" spc="-100">
              <a:solidFill>
                <a:srgbClr val="595959"/>
              </a:solidFill>
              <a:latin typeface="Noto Sans CJK KR Medium"/>
            </a:endParaRPr>
          </a:p>
          <a:p>
            <a:pPr lvl="0" algn="l">
              <a:lnSpc>
                <a:spcPct val="124499"/>
              </a:lnSpc>
            </a:pP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- 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문제</a:t>
            </a: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조기진단</a:t>
            </a: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및</a:t>
            </a: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해결</a:t>
            </a:r>
          </a:p>
          <a:p>
            <a:pPr lvl="0" algn="l">
              <a:lnSpc>
                <a:spcPct val="124499"/>
              </a:lnSpc>
            </a:pPr>
            <a:endParaRPr lang="ko-KR" sz="2300" b="0" i="0" u="none" strike="noStrike" spc="-100">
              <a:solidFill>
                <a:srgbClr val="595959"/>
              </a:solidFill>
              <a:ea typeface="Noto Sans CJK KR Medium"/>
            </a:endParaRPr>
          </a:p>
          <a:p>
            <a:pPr lvl="0" algn="l">
              <a:lnSpc>
                <a:spcPct val="124499"/>
              </a:lnSpc>
            </a:pP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- 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장비의</a:t>
            </a:r>
            <a:r>
              <a:rPr lang="en-US" sz="23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300" b="0" i="0" u="none" strike="noStrike" spc="-100">
                <a:solidFill>
                  <a:srgbClr val="595959"/>
                </a:solidFill>
                <a:ea typeface="Noto Sans CJK KR Medium"/>
              </a:rPr>
              <a:t>수명개선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46000" y="5092700"/>
            <a:ext cx="4368800" cy="344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 spc="-100">
                <a:solidFill>
                  <a:srgbClr val="595959"/>
                </a:solidFill>
                <a:latin typeface="Noto Sans CJK KR Medium"/>
              </a:rPr>
              <a:t>- 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Cycletime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분석을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통해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b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</a:b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   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작업자의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생산량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예측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 </a:t>
            </a:r>
          </a:p>
          <a:p>
            <a:pPr lvl="0" algn="l">
              <a:lnSpc>
                <a:spcPct val="124499"/>
              </a:lnSpc>
            </a:pPr>
            <a:endParaRPr lang="en-US" sz="2200" b="0" i="0" u="none" strike="noStrike" spc="-100">
              <a:solidFill>
                <a:srgbClr val="595959"/>
              </a:solidFill>
              <a:latin typeface="Noto Sans CJK KR Medium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작업의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효율적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분배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, </a:t>
            </a:r>
            <a:b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</a:b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 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명확한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 deadline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설정</a:t>
            </a:r>
          </a:p>
          <a:p>
            <a:pPr lvl="0" algn="l">
              <a:lnSpc>
                <a:spcPct val="124499"/>
              </a:lnSpc>
            </a:pPr>
            <a:endParaRPr lang="ko-KR" sz="2200" b="0" i="0" u="none" strike="noStrike" spc="-100">
              <a:solidFill>
                <a:srgbClr val="595959"/>
              </a:solidFill>
              <a:ea typeface="Noto Sans CJK KR Medium"/>
            </a:endParaRP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-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작업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관리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최적화로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경제효과</a:t>
            </a:r>
            <a:r>
              <a:rPr lang="en-US" sz="2200" b="0" i="0" u="none" strike="noStrike" spc="-100">
                <a:solidFill>
                  <a:srgbClr val="595959"/>
                </a:solidFill>
                <a:latin typeface="Noto Sans CJK KR Medium"/>
              </a:rPr>
              <a:t> </a:t>
            </a:r>
            <a:r>
              <a:rPr lang="ko-KR" sz="2200" b="0" i="0" u="none" strike="noStrike" spc="-100">
                <a:solidFill>
                  <a:srgbClr val="595959"/>
                </a:solidFill>
                <a:ea typeface="Noto Sans CJK KR Medium"/>
              </a:rPr>
              <a:t>발생</a:t>
            </a:r>
          </a:p>
          <a:p>
            <a:pPr lvl="0" algn="l">
              <a:lnSpc>
                <a:spcPct val="124499"/>
              </a:lnSpc>
            </a:pPr>
            <a:endParaRPr lang="ko-KR" sz="2200" b="0" i="0" u="none" strike="noStrike" spc="-100">
              <a:solidFill>
                <a:srgbClr val="595959"/>
              </a:solidFill>
              <a:ea typeface="Noto Sans CJK KR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581400"/>
            <a:ext cx="3454400" cy="118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700" y="3568700"/>
            <a:ext cx="2146300" cy="158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900" y="3530600"/>
            <a:ext cx="4610100" cy="1587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575300" y="9296400"/>
            <a:ext cx="6388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200" b="1" i="0" u="none" strike="noStrike" dirty="0">
                <a:solidFill>
                  <a:srgbClr val="000000"/>
                </a:solidFill>
                <a:highlight>
                  <a:srgbClr val="FEEFC5"/>
                </a:highlight>
                <a:ea typeface="Pretendard Regular"/>
              </a:rPr>
              <a:t>작업효율분석</a:t>
            </a:r>
            <a:r>
              <a:rPr lang="en-US" sz="3200" b="1" i="0" u="none" strike="noStrike" dirty="0">
                <a:solidFill>
                  <a:srgbClr val="000000"/>
                </a:solidFill>
                <a:highlight>
                  <a:srgbClr val="FEEFC5"/>
                </a:highlight>
                <a:latin typeface="Pretendard Regular"/>
              </a:rPr>
              <a:t>= </a:t>
            </a:r>
            <a:r>
              <a:rPr lang="en-US" sz="3200" b="1" i="0" u="none" strike="noStrike" dirty="0" err="1">
                <a:solidFill>
                  <a:srgbClr val="000000"/>
                </a:solidFill>
                <a:highlight>
                  <a:srgbClr val="FEEFC5"/>
                </a:highlight>
                <a:latin typeface="Pretendard Regular"/>
              </a:rPr>
              <a:t>cycletime</a:t>
            </a:r>
            <a:r>
              <a:rPr lang="en-US" sz="3200" b="1" i="0" u="none" strike="noStrike" dirty="0">
                <a:solidFill>
                  <a:srgbClr val="000000"/>
                </a:solidFill>
                <a:highlight>
                  <a:srgbClr val="FEEFC5"/>
                </a:highlight>
                <a:latin typeface="Pretendard Regular"/>
              </a:rPr>
              <a:t> </a:t>
            </a:r>
            <a:r>
              <a:rPr lang="ko-KR" sz="3200" b="1" i="0" u="none" strike="noStrike" dirty="0">
                <a:solidFill>
                  <a:srgbClr val="000000"/>
                </a:solidFill>
                <a:highlight>
                  <a:srgbClr val="FEEFC5"/>
                </a:highlight>
                <a:ea typeface="Pretendard Regular"/>
              </a:rPr>
              <a:t>분석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900" y="2120900"/>
            <a:ext cx="7137400" cy="633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59100"/>
            <a:ext cx="4559300" cy="7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6718300"/>
            <a:ext cx="5651500" cy="76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609600"/>
            <a:ext cx="154432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1" i="0" u="none" strike="noStrike" spc="-600">
                <a:solidFill>
                  <a:srgbClr val="000000"/>
                </a:solidFill>
                <a:ea typeface="Noto Sans CJK KR Regular"/>
              </a:rPr>
              <a:t>개요</a:t>
            </a:r>
            <a:r>
              <a:rPr lang="en-US" sz="6000" b="1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000" b="1" i="0" u="none" strike="noStrike" spc="-600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6000" b="1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000" b="1" i="0" u="none" strike="noStrike" spc="-600">
                <a:solidFill>
                  <a:srgbClr val="000000"/>
                </a:solidFill>
                <a:ea typeface="Noto Sans CJK KR Regular"/>
              </a:rPr>
              <a:t>배경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2235200"/>
            <a:ext cx="71882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3500" b="0" i="0" u="none" strike="noStrike">
                <a:solidFill>
                  <a:srgbClr val="333333"/>
                </a:solidFill>
                <a:latin typeface="Noto Sans CJK KR Bold"/>
              </a:rPr>
              <a:t> </a:t>
            </a:r>
            <a:r>
              <a:rPr lang="ko-KR" sz="3500" b="0" i="0" u="none" strike="noStrike">
                <a:solidFill>
                  <a:srgbClr val="333333"/>
                </a:solidFill>
                <a:ea typeface="Noto Sans CJK KR Bold"/>
              </a:rPr>
              <a:t>스마트</a:t>
            </a:r>
            <a:r>
              <a:rPr lang="en-US" sz="35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500" b="0" i="0" u="none" strike="noStrike">
                <a:solidFill>
                  <a:srgbClr val="333333"/>
                </a:solidFill>
                <a:ea typeface="Noto Sans CJK KR Bold"/>
              </a:rPr>
              <a:t>건설</a:t>
            </a:r>
            <a:r>
              <a:rPr lang="en-US" sz="35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500" b="0" i="0" u="none" strike="noStrike">
                <a:solidFill>
                  <a:srgbClr val="333333"/>
                </a:solidFill>
                <a:ea typeface="Noto Sans CJK KR Bold"/>
              </a:rPr>
              <a:t>시대의</a:t>
            </a:r>
            <a:r>
              <a:rPr lang="en-US" sz="35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500" b="0" i="0" u="none" strike="noStrike">
                <a:solidFill>
                  <a:srgbClr val="333333"/>
                </a:solidFill>
                <a:ea typeface="Noto Sans CJK KR Bold"/>
              </a:rPr>
              <a:t>도래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4700" y="3327400"/>
            <a:ext cx="65024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AI, IoT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기술을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통한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건설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산업의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디지털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전환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가속화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Construction 4.0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시대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핵심장비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,  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'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굴착기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'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의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지능화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생산성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및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안전성</a:t>
            </a:r>
            <a:r>
              <a:rPr lang="en-US" sz="2000" b="1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none" strike="noStrike">
                <a:solidFill>
                  <a:srgbClr val="787878"/>
                </a:solidFill>
                <a:ea typeface="Noto Sans CJK KR Regular"/>
              </a:rPr>
              <a:t>향상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을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위한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스마트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cycletime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측정기술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도입의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필요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800" y="6045200"/>
            <a:ext cx="83693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ko-KR" sz="3500" b="0" i="0" u="none" strike="noStrike">
                <a:solidFill>
                  <a:srgbClr val="333333"/>
                </a:solidFill>
                <a:ea typeface="Noto Sans CJK KR Bold"/>
              </a:rPr>
              <a:t>과거</a:t>
            </a:r>
            <a:r>
              <a:rPr lang="en-US" sz="35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500" b="0" i="0" u="none" strike="noStrike">
                <a:solidFill>
                  <a:srgbClr val="333333"/>
                </a:solidFill>
                <a:ea typeface="Noto Sans CJK KR Bold"/>
              </a:rPr>
              <a:t>굴착기</a:t>
            </a:r>
            <a:r>
              <a:rPr lang="en-US" sz="35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500" b="0" i="0" u="none" strike="noStrike">
                <a:solidFill>
                  <a:srgbClr val="333333"/>
                </a:solidFill>
                <a:ea typeface="Noto Sans CJK KR Bold"/>
              </a:rPr>
              <a:t>효율</a:t>
            </a:r>
            <a:r>
              <a:rPr lang="en-US" sz="35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500" b="0" i="0" u="none" strike="noStrike">
                <a:solidFill>
                  <a:srgbClr val="333333"/>
                </a:solidFill>
                <a:ea typeface="Noto Sans CJK KR Bold"/>
              </a:rPr>
              <a:t>관리의</a:t>
            </a:r>
            <a:r>
              <a:rPr lang="en-US" sz="35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3500" b="0" i="0" u="none" strike="noStrike">
                <a:solidFill>
                  <a:srgbClr val="333333"/>
                </a:solidFill>
                <a:ea typeface="Noto Sans CJK KR Bold"/>
              </a:rPr>
              <a:t>한계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2800" y="6972300"/>
            <a:ext cx="75819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  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현장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관리자의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경험과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육안에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의존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측정의</a:t>
            </a:r>
            <a:r>
              <a:rPr lang="en-US" sz="2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주관성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: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관리자에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따라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평가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기준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상이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실시간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피드백</a:t>
            </a:r>
            <a:r>
              <a:rPr lang="en-US" sz="2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불가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: 24h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측정이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불가능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데이터의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공백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발생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인식률</a:t>
            </a:r>
            <a:r>
              <a:rPr lang="en-US" sz="2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1" i="0" u="sng" strike="noStrike">
                <a:solidFill>
                  <a:srgbClr val="787878"/>
                </a:solidFill>
                <a:ea typeface="Noto Sans CJK KR Regular"/>
              </a:rPr>
              <a:t>저하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: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미세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동작은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인지</a:t>
            </a:r>
            <a:r>
              <a:rPr lang="en-US" sz="2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Noto Sans CJK KR Regular"/>
              </a:rPr>
              <a:t>제한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5283200"/>
            <a:ext cx="147066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7226300"/>
            <a:ext cx="14706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169400"/>
            <a:ext cx="14706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3683000"/>
            <a:ext cx="1346200" cy="134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5664200"/>
            <a:ext cx="1231900" cy="109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7378700"/>
            <a:ext cx="1397000" cy="139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733800" y="4368800"/>
            <a:ext cx="12458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굴착기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각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관절에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센서를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부착하여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움직임을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측정하는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방식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한계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: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설치가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복잡하고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, 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잦은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고장과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유지보수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문제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발생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33800" y="3556000"/>
            <a:ext cx="12471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유형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1: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센서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기반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(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경사계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, Encoder)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33800" y="6235700"/>
            <a:ext cx="12458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외부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카메라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활용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굴착기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Arm 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동작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분석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한계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: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시야각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제한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-&gt;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굴착기의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이동에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따라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카메라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위치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조정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필요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33800" y="5422900"/>
            <a:ext cx="12471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유형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2: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외부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카메라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기반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객체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인식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33800" y="8089900"/>
            <a:ext cx="124587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장비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내부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데이터를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원격으로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수집하여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가동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상태를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모니터링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한계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: '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가동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/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비가동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'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과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같은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거시적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정보만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제공할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뿐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,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실제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작업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내용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분석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불가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33800" y="7277100"/>
            <a:ext cx="12471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유형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3: Telematics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기반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(Volvo ActiveCare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등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1800" y="355600"/>
            <a:ext cx="154559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600">
                <a:solidFill>
                  <a:srgbClr val="000000"/>
                </a:solidFill>
                <a:ea typeface="Noto Sans CJK KR Regular"/>
              </a:rPr>
              <a:t>문제정의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0100" y="2451100"/>
            <a:ext cx="124841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ko-KR" sz="3500" b="0" i="0" u="sng" strike="noStrike">
                <a:solidFill>
                  <a:srgbClr val="595959"/>
                </a:solidFill>
                <a:ea typeface="Noto Sans CJK KR Bold"/>
              </a:rPr>
              <a:t>현행</a:t>
            </a:r>
            <a:r>
              <a:rPr lang="en-US" sz="3500" b="0" i="0" u="sng" strike="noStrike">
                <a:solidFill>
                  <a:srgbClr val="595959"/>
                </a:solidFill>
                <a:latin typeface="Noto Sans CJK KR Bold"/>
              </a:rPr>
              <a:t> </a:t>
            </a:r>
            <a:r>
              <a:rPr lang="ko-KR" sz="3500" b="0" i="0" u="sng" strike="noStrike">
                <a:solidFill>
                  <a:srgbClr val="595959"/>
                </a:solidFill>
                <a:ea typeface="Noto Sans CJK KR Bold"/>
              </a:rPr>
              <a:t>기술</a:t>
            </a:r>
            <a:r>
              <a:rPr lang="en-US" sz="3500" b="0" i="0" u="sng" strike="noStrike">
                <a:solidFill>
                  <a:srgbClr val="595959"/>
                </a:solidFill>
                <a:latin typeface="Noto Sans CJK KR Bold"/>
              </a:rPr>
              <a:t> </a:t>
            </a:r>
            <a:r>
              <a:rPr lang="ko-KR" sz="3500" b="0" i="0" u="sng" strike="noStrike">
                <a:solidFill>
                  <a:srgbClr val="595959"/>
                </a:solidFill>
                <a:ea typeface="Noto Sans CJK KR Bold"/>
              </a:rPr>
              <a:t>분석</a:t>
            </a:r>
            <a:r>
              <a:rPr lang="en-US" sz="3500" b="0" i="0" u="sng" strike="noStrike">
                <a:solidFill>
                  <a:srgbClr val="595959"/>
                </a:solidFill>
                <a:latin typeface="Noto Sans CJK KR Bold"/>
              </a:rPr>
              <a:t> </a:t>
            </a:r>
            <a:r>
              <a:rPr lang="ko-KR" sz="3500" b="0" i="0" u="sng" strike="noStrike">
                <a:solidFill>
                  <a:srgbClr val="595959"/>
                </a:solidFill>
                <a:ea typeface="Noto Sans CJK KR Bold"/>
              </a:rPr>
              <a:t>및</a:t>
            </a:r>
            <a:r>
              <a:rPr lang="en-US" sz="3500" b="0" i="0" u="sng" strike="noStrike">
                <a:solidFill>
                  <a:srgbClr val="595959"/>
                </a:solidFill>
                <a:latin typeface="Noto Sans CJK KR Bold"/>
              </a:rPr>
              <a:t> </a:t>
            </a:r>
            <a:r>
              <a:rPr lang="ko-KR" sz="3500" b="0" i="0" u="sng" strike="noStrike">
                <a:solidFill>
                  <a:srgbClr val="595959"/>
                </a:solidFill>
                <a:ea typeface="Noto Sans CJK KR Bold"/>
              </a:rPr>
              <a:t>한계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2197100"/>
            <a:ext cx="6845300" cy="689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292100"/>
            <a:ext cx="8610600" cy="715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590800"/>
            <a:ext cx="8039100" cy="445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609600"/>
            <a:ext cx="8039100" cy="135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2700" y="2717800"/>
            <a:ext cx="6172200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723900"/>
            <a:ext cx="184785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600">
                <a:solidFill>
                  <a:srgbClr val="000000"/>
                </a:solidFill>
                <a:ea typeface="Noto Sans CJK KR Regular"/>
              </a:rPr>
              <a:t>프로젝트의</a:t>
            </a:r>
            <a:r>
              <a:rPr lang="en-US" sz="65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500" b="0" i="0" u="none" strike="noStrike" spc="-600">
                <a:solidFill>
                  <a:srgbClr val="000000"/>
                </a:solidFill>
                <a:ea typeface="Noto Sans CJK KR Regular"/>
              </a:rPr>
              <a:t>필요성</a:t>
            </a:r>
            <a:r>
              <a:rPr lang="en-US" sz="6500" b="0" i="0" u="none" strike="noStrike" spc="-600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76500"/>
            <a:ext cx="14706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419600"/>
            <a:ext cx="147066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718300"/>
            <a:ext cx="14706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801100"/>
            <a:ext cx="147066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971800"/>
            <a:ext cx="9525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3098800"/>
            <a:ext cx="647700" cy="647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4953000"/>
            <a:ext cx="9525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168900"/>
            <a:ext cx="546100" cy="546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7353300"/>
            <a:ext cx="9525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7594600"/>
            <a:ext cx="469900" cy="469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616200" y="3340100"/>
            <a:ext cx="124587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작업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사이클의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정량적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데이터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확보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가능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객관적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분석을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통한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작업자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맞춤형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교육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및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공정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개선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실현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16200" y="2705100"/>
            <a:ext cx="12471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1.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생산성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향상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(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데이터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기반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관리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16200" y="5321300"/>
            <a:ext cx="124587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저비용으로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설치가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간편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효율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분석을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통한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향후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활용방안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제시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연료비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절감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및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탄소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배출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감소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효과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16200" y="4699000"/>
            <a:ext cx="12471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2.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비용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절감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(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경제성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/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환경성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16200" y="7683500"/>
            <a:ext cx="124587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정밀한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인간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작업자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데이터는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미래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무인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/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자동화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굴착기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개발의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핵심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초석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-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건설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장비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자동화를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위한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기초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데이터</a:t>
            </a:r>
            <a:r>
              <a:rPr lang="en-US" sz="22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Noto Sans CJK KR Regular"/>
              </a:rPr>
              <a:t>확보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16200" y="7073900"/>
            <a:ext cx="12471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3.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미래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기술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확보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(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기술적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 </a:t>
            </a:r>
            <a:r>
              <a:rPr lang="ko-KR" sz="2700" b="0" i="0" u="none" strike="noStrike">
                <a:solidFill>
                  <a:srgbClr val="333333"/>
                </a:solidFill>
                <a:ea typeface="Noto Sans CJK KR Bold"/>
              </a:rPr>
              <a:t>진보</a:t>
            </a:r>
            <a:r>
              <a:rPr lang="en-US" sz="2700" b="0" i="0" u="none" strike="noStrike">
                <a:solidFill>
                  <a:srgbClr val="333333"/>
                </a:solidFill>
                <a:latin typeface="Noto Sans CJK KR Bold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100" y="609600"/>
            <a:ext cx="154559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500" b="0" i="0" u="none" strike="noStrike" spc="-600">
                <a:solidFill>
                  <a:srgbClr val="000000"/>
                </a:solidFill>
                <a:ea typeface="Noto Sans CJK KR Regular"/>
              </a:rPr>
              <a:t>본</a:t>
            </a:r>
            <a:r>
              <a:rPr lang="en-US" sz="65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500" b="0" i="0" u="none" strike="noStrike" spc="-600">
                <a:solidFill>
                  <a:srgbClr val="000000"/>
                </a:solidFill>
                <a:ea typeface="Noto Sans CJK KR Regular"/>
              </a:rPr>
              <a:t>프로젝트의</a:t>
            </a:r>
            <a:r>
              <a:rPr lang="en-US" sz="6500" b="0" i="0" u="none" strike="noStrike" spc="-60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6500" b="0" i="0" u="none" strike="noStrike" spc="-600">
                <a:solidFill>
                  <a:srgbClr val="000000"/>
                </a:solidFill>
                <a:ea typeface="Noto Sans CJK KR Regular"/>
              </a:rPr>
              <a:t>차별성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1943100" y="4914900"/>
            <a:ext cx="57785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84400" y="5308600"/>
            <a:ext cx="5359400" cy="266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저비용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·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간단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설치</a:t>
            </a:r>
          </a:p>
          <a:p>
            <a:pPr lvl="0" algn="ctr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실시간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AI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연산</a:t>
            </a:r>
          </a:p>
          <a:p>
            <a:pPr lvl="0" algn="ctr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유지보수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용이</a:t>
            </a:r>
          </a:p>
          <a:p>
            <a:pPr lvl="0" algn="ctr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부착형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시스템으로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1" i="0" u="sng" strike="noStrike">
                <a:solidFill>
                  <a:srgbClr val="787878"/>
                </a:solidFill>
                <a:ea typeface="Noto Sans CJK KR Regular"/>
              </a:rPr>
              <a:t>현장</a:t>
            </a:r>
            <a:r>
              <a:rPr lang="en-US" sz="3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1" i="0" u="sng" strike="noStrike">
                <a:solidFill>
                  <a:srgbClr val="787878"/>
                </a:solidFill>
                <a:ea typeface="Noto Sans CJK KR Regular"/>
              </a:rPr>
              <a:t>적용성</a:t>
            </a:r>
            <a:r>
              <a:rPr lang="en-US" sz="3000" b="1" i="0" u="sng" strike="noStrike">
                <a:solidFill>
                  <a:srgbClr val="787878"/>
                </a:solidFill>
                <a:latin typeface="Noto Sans CJK KR Regular"/>
              </a:rPr>
              <a:t>↑</a:t>
            </a:r>
          </a:p>
          <a:p>
            <a:pPr lvl="0" algn="ctr">
              <a:lnSpc>
                <a:spcPct val="124499"/>
              </a:lnSpc>
            </a:pPr>
            <a:endParaRPr lang="en-US" sz="3000" b="1" i="0" u="sng" strike="noStrike">
              <a:solidFill>
                <a:srgbClr val="787878"/>
              </a:solidFill>
              <a:latin typeface="Noto Sans CJK KR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59000" y="4152900"/>
            <a:ext cx="5359400" cy="508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Noto Sans CJK KR Bold"/>
              </a:rPr>
              <a:t>접근</a:t>
            </a:r>
            <a:r>
              <a:rPr lang="en-US" sz="28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oto Sans CJK KR Bold"/>
              </a:rPr>
              <a:t>방식의</a:t>
            </a:r>
            <a:r>
              <a:rPr lang="en-US" sz="28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oto Sans CJK KR Bold"/>
              </a:rPr>
              <a:t>차별성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10566400" y="4914900"/>
            <a:ext cx="57785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28300" y="5308600"/>
            <a:ext cx="6159500" cy="323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굴착기에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1" i="0" u="sng" strike="noStrike">
                <a:solidFill>
                  <a:srgbClr val="787878"/>
                </a:solidFill>
                <a:ea typeface="Noto Sans CJK KR Regular"/>
              </a:rPr>
              <a:t>직접</a:t>
            </a:r>
            <a:r>
              <a:rPr lang="en-US" sz="3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1" i="0" u="sng" strike="noStrike">
                <a:solidFill>
                  <a:srgbClr val="787878"/>
                </a:solidFill>
                <a:ea typeface="Noto Sans CJK KR Regular"/>
              </a:rPr>
              <a:t>부착하여</a:t>
            </a:r>
            <a:r>
              <a:rPr lang="en-US" sz="3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1" i="0" u="sng" strike="noStrike">
                <a:solidFill>
                  <a:srgbClr val="787878"/>
                </a:solidFill>
                <a:ea typeface="Noto Sans CJK KR Regular"/>
              </a:rPr>
              <a:t>사각지대</a:t>
            </a:r>
            <a:r>
              <a:rPr lang="en-US" sz="3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1" i="0" u="sng" strike="noStrike">
                <a:solidFill>
                  <a:srgbClr val="787878"/>
                </a:solidFill>
                <a:ea typeface="Noto Sans CJK KR Regular"/>
              </a:rPr>
              <a:t>해소</a:t>
            </a:r>
          </a:p>
          <a:p>
            <a:pPr lvl="0" algn="ctr">
              <a:lnSpc>
                <a:spcPct val="124499"/>
              </a:lnSpc>
            </a:pPr>
            <a:r>
              <a:rPr lang="ko-KR" sz="3000" b="1" i="0" u="sng" strike="noStrike">
                <a:solidFill>
                  <a:srgbClr val="787878"/>
                </a:solidFill>
                <a:ea typeface="Noto Sans CJK KR Regular"/>
              </a:rPr>
              <a:t>좌표</a:t>
            </a:r>
            <a:r>
              <a:rPr lang="en-US" sz="3000" b="1" i="0" u="sng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1" i="0" u="sng" strike="noStrike">
                <a:solidFill>
                  <a:srgbClr val="787878"/>
                </a:solidFill>
                <a:ea typeface="Noto Sans CJK KR Regular"/>
              </a:rPr>
              <a:t>추출</a:t>
            </a:r>
            <a:r>
              <a:rPr lang="en-US" sz="3000" b="1" i="0" u="sng" strike="noStrike">
                <a:solidFill>
                  <a:srgbClr val="787878"/>
                </a:solidFill>
                <a:latin typeface="Noto Sans CJK KR Regular"/>
              </a:rPr>
              <a:t> + 3D Depth + </a:t>
            </a:r>
            <a:r>
              <a:rPr lang="ko-KR" sz="3000" b="1" i="0" u="sng" strike="noStrike">
                <a:solidFill>
                  <a:srgbClr val="787878"/>
                </a:solidFill>
                <a:ea typeface="Noto Sans CJK KR Regular"/>
              </a:rPr>
              <a:t>기구학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융합</a:t>
            </a:r>
          </a:p>
          <a:p>
            <a:pPr lvl="0" algn="ctr">
              <a:lnSpc>
                <a:spcPct val="124499"/>
              </a:lnSpc>
            </a:pP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YOLOv8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기반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AI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높은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정확도</a:t>
            </a:r>
          </a:p>
          <a:p>
            <a:pPr lvl="0" algn="ctr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작업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단계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자동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분류</a:t>
            </a:r>
          </a:p>
          <a:p>
            <a:pPr lvl="0" algn="ctr">
              <a:lnSpc>
                <a:spcPct val="124499"/>
              </a:lnSpc>
            </a:pP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효율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분석</a:t>
            </a:r>
            <a:r>
              <a:rPr lang="en-US" sz="3000" b="0" i="0" u="none" strike="noStrike">
                <a:solidFill>
                  <a:srgbClr val="787878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787878"/>
                </a:solidFill>
                <a:ea typeface="Noto Sans CJK KR Regular"/>
              </a:rPr>
              <a:t>지원</a:t>
            </a:r>
          </a:p>
          <a:p>
            <a:pPr lvl="0" algn="ctr">
              <a:lnSpc>
                <a:spcPct val="124499"/>
              </a:lnSpc>
            </a:pPr>
            <a:endParaRPr lang="ko-KR" sz="3000" b="0" i="0" u="none" strike="noStrike">
              <a:solidFill>
                <a:srgbClr val="787878"/>
              </a:solidFill>
              <a:ea typeface="Noto Sans CJK KR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69600" y="4152900"/>
            <a:ext cx="5359400" cy="508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Noto Sans CJK KR Bold"/>
              </a:rPr>
              <a:t>데이터</a:t>
            </a:r>
            <a:r>
              <a:rPr lang="en-US" sz="28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oto Sans CJK KR Bold"/>
              </a:rPr>
              <a:t>품질의</a:t>
            </a:r>
            <a:r>
              <a:rPr lang="en-US" sz="2800" b="0" i="0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Noto Sans CJK KR Bold"/>
              </a:rPr>
              <a:t>차별성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2527300"/>
            <a:ext cx="9525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2654300"/>
            <a:ext cx="647700" cy="647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400" y="2527300"/>
            <a:ext cx="952500" cy="95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0" y="2743200"/>
            <a:ext cx="546100" cy="546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1152</Words>
  <Application>Microsoft Office PowerPoint</Application>
  <PresentationFormat>사용자 지정</PresentationFormat>
  <Paragraphs>194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Arial</vt:lpstr>
      <vt:lpstr>Noto Sans CJK KR Medium</vt:lpstr>
      <vt:lpstr>Calibri</vt:lpstr>
      <vt:lpstr>Pretendard Regular</vt:lpstr>
      <vt:lpstr>Noto Sans CJK KR Regular</vt:lpstr>
      <vt:lpstr>Noto Sans CJK KR Black</vt:lpstr>
      <vt:lpstr>Noto Sans CJK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창환 최</cp:lastModifiedBy>
  <cp:revision>2</cp:revision>
  <dcterms:created xsi:type="dcterms:W3CDTF">2006-08-16T00:00:00Z</dcterms:created>
  <dcterms:modified xsi:type="dcterms:W3CDTF">2025-09-30T07:28:30Z</dcterms:modified>
</cp:coreProperties>
</file>